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1" r:id="rId5"/>
    <p:sldId id="284" r:id="rId6"/>
    <p:sldId id="280" r:id="rId7"/>
    <p:sldId id="261" r:id="rId8"/>
    <p:sldId id="279" r:id="rId9"/>
    <p:sldId id="265" r:id="rId10"/>
    <p:sldId id="273" r:id="rId11"/>
    <p:sldId id="277" r:id="rId12"/>
    <p:sldId id="268" r:id="rId13"/>
    <p:sldId id="278" r:id="rId14"/>
    <p:sldId id="266" r:id="rId15"/>
    <p:sldId id="292" r:id="rId16"/>
    <p:sldId id="293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879" autoAdjust="0"/>
  </p:normalViewPr>
  <p:slideViewPr>
    <p:cSldViewPr snapToGrid="0">
      <p:cViewPr varScale="1">
        <p:scale>
          <a:sx n="55" d="100"/>
          <a:sy n="55" d="100"/>
        </p:scale>
        <p:origin x="400" y="3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nan\OneDrive\Desktop\Jupyter_stuff\603\data\treadmill-maximal-exercise-tests-from-the-exercise-physiology-and-human-performance-lab-of-the-university-of-malaga-1.0.1\subject-info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'subject-info'!$M$96:$M$103</cx:f>
        <cx:lvl ptCount="8">
          <cx:pt idx="0">Logistic Regression</cx:pt>
          <cx:pt idx="1">Naïve Bayes</cx:pt>
          <cx:pt idx="2">Decision Tree</cx:pt>
          <cx:pt idx="3">Random Forest</cx:pt>
          <cx:pt idx="4">OneVsRest (Logistic Regression)</cx:pt>
          <cx:pt idx="5">OneVsRest (LinearSVC)</cx:pt>
          <cx:pt idx="6">MultiLayerPerceptron</cx:pt>
          <cx:pt idx="7">TensorFlow Sequential NN</cx:pt>
        </cx:lvl>
      </cx:strDim>
      <cx:numDim type="val">
        <cx:f>'subject-info'!$N$96:$N$103</cx:f>
        <cx:lvl ptCount="8" formatCode="General">
          <cx:pt idx="0">0.69999999999999996</cx:pt>
          <cx:pt idx="1">0.65000000000000002</cx:pt>
          <cx:pt idx="2">0.68999999999999995</cx:pt>
          <cx:pt idx="3">0.73999999999999999</cx:pt>
          <cx:pt idx="4">0.69999999999999996</cx:pt>
          <cx:pt idx="5">0.64000000000000001</cx:pt>
          <cx:pt idx="6">0.58999999999999997</cx:pt>
          <cx:pt idx="7">0.67000000000000004</cx:pt>
        </cx:lvl>
      </cx:numDim>
    </cx:data>
  </cx:chartData>
  <cx:chart>
    <cx:plotArea>
      <cx:plotAreaRegion>
        <cx:series layoutId="boxWhisker" uniqueId="{24C53D26-DD64-4E4B-902E-23CA6C5D9F6A}">
          <cx:tx>
            <cx:txData>
              <cx:f>'subject-info'!$N$95</cx:f>
              <cx:v>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4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6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Respiratory Health Analysis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</a:rPr>
              <a:t>Performance of binary classifiers on this data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CA095E-B4FE-C085-B23A-11AC0E86B1E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21971737"/>
              </p:ext>
            </p:extLst>
          </p:nvPr>
        </p:nvGraphicFramePr>
        <p:xfrm>
          <a:off x="838199" y="2257425"/>
          <a:ext cx="4985658" cy="2595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92829">
                  <a:extLst>
                    <a:ext uri="{9D8B030D-6E8A-4147-A177-3AD203B41FA5}">
                      <a16:colId xmlns:a16="http://schemas.microsoft.com/office/drawing/2014/main" val="1247452127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2694038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9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19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1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0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15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6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3598"/>
                  </a:ext>
                </a:extLst>
              </a:tr>
            </a:tbl>
          </a:graphicData>
        </a:graphic>
      </p:graphicFrame>
      <p:pic>
        <p:nvPicPr>
          <p:cNvPr id="5124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BC728D7E-97DE-AB56-D6A4-C5A6FEB8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637437"/>
            <a:ext cx="6019800" cy="383585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Working on original data, without additional data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D756C7-C487-99E9-430D-261BEAF2785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112785"/>
            <a:ext cx="5212079" cy="396118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Content Placeholder 3">
            <a:extLst>
              <a:ext uri="{FF2B5EF4-FFF2-40B4-BE49-F238E27FC236}">
                <a16:creationId xmlns:a16="http://schemas.microsoft.com/office/drawing/2014/main" id="{4C8D4F3B-7F7D-8CA8-283A-AC32EAABBF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/>
          <a:lstStyle/>
          <a:p>
            <a:r>
              <a:rPr lang="en-US" dirty="0"/>
              <a:t>Clustering,</a:t>
            </a:r>
          </a:p>
          <a:p>
            <a:endParaRPr lang="en-US" dirty="0"/>
          </a:p>
          <a:p>
            <a:r>
              <a:rPr lang="en-US" dirty="0"/>
              <a:t>Number of clusters = 2</a:t>
            </a:r>
          </a:p>
          <a:p>
            <a:r>
              <a:rPr lang="en-US" dirty="0"/>
              <a:t>Accuracy Score after evaluating </a:t>
            </a:r>
            <a:r>
              <a:rPr lang="en-US" dirty="0" err="1"/>
              <a:t>kmeans</a:t>
            </a:r>
            <a:r>
              <a:rPr lang="en-US" dirty="0"/>
              <a:t> model on test data = 0.71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1C93D-02C1-DA80-4B06-7381C775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4" y="4356249"/>
            <a:ext cx="588699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925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dirty="0"/>
              <a:t>Features vs Clusters</a:t>
            </a:r>
          </a:p>
        </p:txBody>
      </p:sp>
      <p:sp>
        <p:nvSpPr>
          <p:cNvPr id="7175" name="Content Placeholder 2">
            <a:extLst>
              <a:ext uri="{FF2B5EF4-FFF2-40B4-BE49-F238E27FC236}">
                <a16:creationId xmlns:a16="http://schemas.microsoft.com/office/drawing/2014/main" id="{D47147AC-F51A-06A7-E834-1A42D88A3B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655301"/>
            <a:ext cx="4894006" cy="390490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	0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'time’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1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'Speed’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2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'HR’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3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'VO2’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4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'VCO2’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5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'RR’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	6 :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'VE’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AFAFA"/>
                </a:highlight>
                <a:latin typeface="Menlo"/>
              </a:rPr>
              <a:t>}</a:t>
            </a:r>
            <a:endParaRPr lang="en-US" b="0" dirty="0">
              <a:solidFill>
                <a:srgbClr val="000000"/>
              </a:solidFill>
              <a:effectLst/>
              <a:highlight>
                <a:srgbClr val="FAFAFA"/>
              </a:highlight>
              <a:latin typeface="Menlo"/>
            </a:endParaRP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281D91-61B7-C247-A4C0-CB0C79F57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372" y="448056"/>
            <a:ext cx="6063342" cy="571391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Performance of Binary Classifiers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01915867"/>
              </p:ext>
            </p:extLst>
          </p:nvPr>
        </p:nvGraphicFramePr>
        <p:xfrm>
          <a:off x="7370761" y="2003382"/>
          <a:ext cx="4255748" cy="428813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278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12787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Name of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101239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Linear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313980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62A27F26-37AE-5AF6-3EC3-1FDF56E72B72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1691323"/>
            <a:ext cx="6716486" cy="5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4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Transforming Data and creating target based on ideal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43759-CB6F-2B67-AC0E-05299373DB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Categorizing VO2: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'excellent'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5000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</a:t>
            </a:r>
            <a:r>
              <a:rPr lang="en-US" b="0" dirty="0" err="1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very_good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4000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'good’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3000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'fair'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2000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'poor'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1000</a:t>
            </a:r>
          </a:p>
          <a:p>
            <a:endParaRPr lang="en-US" b="0" dirty="0">
              <a:solidFill>
                <a:srgbClr val="098658"/>
              </a:solidFill>
              <a:effectLst/>
              <a:highlight>
                <a:srgbClr val="FAFAFA"/>
              </a:highlight>
              <a:latin typeface="Menlo"/>
            </a:endParaRP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AFAFA"/>
              </a:highlight>
              <a:latin typeface="Menlo"/>
            </a:endParaRP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AFAFA"/>
              </a:highlight>
              <a:latin typeface="Menlo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30B979-B15A-B01B-418F-59E67BF2696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85203" y="2056635"/>
            <a:ext cx="4894006" cy="4137189"/>
          </a:xfrm>
        </p:spPr>
        <p:txBody>
          <a:bodyPr/>
          <a:lstStyle/>
          <a:p>
            <a:r>
              <a:rPr lang="en-US" dirty="0">
                <a:solidFill>
                  <a:srgbClr val="098658"/>
                </a:solidFill>
                <a:highlight>
                  <a:srgbClr val="FAFAFA"/>
                </a:highlight>
                <a:latin typeface="Menlo"/>
              </a:rPr>
              <a:t>Categorizing on other metrics: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HR &gt; 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100 – (Indicates a scale weaker)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Menlo"/>
              </a:rPr>
              <a:t>vco2 &lt;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4000 – (Indicates a scale stronger)</a:t>
            </a:r>
          </a:p>
          <a:p>
            <a:r>
              <a:rPr lang="en-US" dirty="0">
                <a:solidFill>
                  <a:srgbClr val="098658"/>
                </a:solidFill>
                <a:highlight>
                  <a:srgbClr val="FAFAFA"/>
                </a:highlight>
                <a:latin typeface="Menlo"/>
              </a:rPr>
              <a:t>VE &gt; 100 – (Indicates a scale stronger)</a:t>
            </a:r>
          </a:p>
          <a:p>
            <a:r>
              <a:rPr lang="en-US" b="0" dirty="0">
                <a:solidFill>
                  <a:srgbClr val="098658"/>
                </a:solidFill>
                <a:effectLst/>
                <a:highlight>
                  <a:srgbClr val="FAFAFA"/>
                </a:highlight>
                <a:latin typeface="Menlo"/>
              </a:rPr>
              <a:t>RR &gt; 60 – (Indicates a scale weaker)</a:t>
            </a:r>
            <a:endParaRPr lang="en-US" b="0" dirty="0">
              <a:solidFill>
                <a:srgbClr val="000000"/>
              </a:solidFill>
              <a:effectLst/>
              <a:highlight>
                <a:srgbClr val="FAFAFA"/>
              </a:highlight>
              <a:latin typeface="Menlo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DE61E1-31DD-8694-4ED2-1970459E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3" y="3744687"/>
            <a:ext cx="5116285" cy="22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71DE-BA46-0DD5-CE5E-531F6843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Target Class Distribution Before vs After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5B5D4-EFD4-66A5-FAD0-FE81377BD6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220" name="Picture 4" descr="A colorful bars with black border&#10;&#10;Description automatically generated">
            <a:extLst>
              <a:ext uri="{FF2B5EF4-FFF2-40B4-BE49-F238E27FC236}">
                <a16:creationId xmlns:a16="http://schemas.microsoft.com/office/drawing/2014/main" id="{4BF89B9E-BAF5-D451-21F7-AFEDD56FB6CB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7886" y="2231591"/>
            <a:ext cx="5529943" cy="40385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FB4180C-0099-9B2F-111D-486AAFD2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8" y="2231591"/>
            <a:ext cx="6081870" cy="40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2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78C9BA1-236D-2955-86B1-79FA7713F559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0886" y="1626326"/>
            <a:ext cx="12192000" cy="48463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826F8-6D30-BB01-C54F-7AB6783C2D01}"/>
              </a:ext>
            </a:extLst>
          </p:cNvPr>
          <p:cNvSpPr txBox="1"/>
          <p:nvPr/>
        </p:nvSpPr>
        <p:spPr>
          <a:xfrm>
            <a:off x="1850571" y="385354"/>
            <a:ext cx="1015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Features Before Resampling</a:t>
            </a:r>
          </a:p>
        </p:txBody>
      </p:sp>
    </p:spTree>
    <p:extLst>
      <p:ext uri="{BB962C8B-B14F-4D97-AF65-F5344CB8AC3E}">
        <p14:creationId xmlns:p14="http://schemas.microsoft.com/office/powerpoint/2010/main" val="190990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8A1B01BD-4844-2EEC-748D-18D3F0714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89611"/>
            <a:ext cx="12192000" cy="48463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BA069-87A1-3DCB-A203-E2A58637D9EE}"/>
              </a:ext>
            </a:extLst>
          </p:cNvPr>
          <p:cNvSpPr txBox="1"/>
          <p:nvPr/>
        </p:nvSpPr>
        <p:spPr>
          <a:xfrm>
            <a:off x="936171" y="630440"/>
            <a:ext cx="110381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Features After Resampling</a:t>
            </a:r>
          </a:p>
        </p:txBody>
      </p:sp>
    </p:spTree>
    <p:extLst>
      <p:ext uri="{BB962C8B-B14F-4D97-AF65-F5344CB8AC3E}">
        <p14:creationId xmlns:p14="http://schemas.microsoft.com/office/powerpoint/2010/main" val="19850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71DE-BA46-0DD5-CE5E-531F6843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6030686" cy="132588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Female vs male Samples Before vs After Resampling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6AB0E-92DA-0463-A7F4-A0E03B14D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0" r="1" b="11363"/>
          <a:stretch/>
        </p:blipFill>
        <p:spPr bwMode="auto">
          <a:xfrm>
            <a:off x="2093164" y="1796742"/>
            <a:ext cx="5212079" cy="413718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DE640D30-8BFA-D258-079D-A7DCEEA96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1" r="2" b="8423"/>
          <a:stretch/>
        </p:blipFill>
        <p:spPr bwMode="auto">
          <a:xfrm>
            <a:off x="7305243" y="0"/>
            <a:ext cx="5053254" cy="424608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2C66-4E74-7A46-7221-ABC5E36E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01" y="1435608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Correlation After Resampling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80DF5B7-F4D5-F0D2-138B-24384AC4E2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326571"/>
            <a:ext cx="6955972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2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What is the data about</a:t>
            </a:r>
          </a:p>
          <a:p>
            <a:r>
              <a:rPr lang="en-US" dirty="0"/>
              <a:t>How are we going to use that</a:t>
            </a:r>
          </a:p>
          <a:p>
            <a:r>
              <a:rPr lang="en-US" dirty="0"/>
              <a:t>Creating target and model building</a:t>
            </a:r>
          </a:p>
          <a:p>
            <a:r>
              <a:rPr lang="en-US" dirty="0"/>
              <a:t>Future scope</a:t>
            </a:r>
          </a:p>
        </p:txBody>
      </p:sp>
      <p:pic>
        <p:nvPicPr>
          <p:cNvPr id="1028" name="Picture 4" descr="a 3d rendering of a white cube with the words breathe at the breath on it">
            <a:extLst>
              <a:ext uri="{FF2B5EF4-FFF2-40B4-BE49-F238E27FC236}">
                <a16:creationId xmlns:a16="http://schemas.microsoft.com/office/drawing/2014/main" id="{517E6E7C-763C-655C-18D9-19471F32499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2" r="23822"/>
          <a:stretch>
            <a:fillRect/>
          </a:stretch>
        </p:blipFill>
        <p:spPr bwMode="auto">
          <a:xfrm>
            <a:off x="0" y="0"/>
            <a:ext cx="5102226" cy="73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2C66-4E74-7A46-7221-ABC5E36E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9" y="194636"/>
            <a:ext cx="6533388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Performance Analysis of Multi- Class Classifiers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590434-89A3-6ADF-4760-0DDD3D1E4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003021"/>
              </p:ext>
            </p:extLst>
          </p:nvPr>
        </p:nvGraphicFramePr>
        <p:xfrm>
          <a:off x="6838879" y="2188028"/>
          <a:ext cx="4993894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96947">
                  <a:extLst>
                    <a:ext uri="{9D8B030D-6E8A-4147-A177-3AD203B41FA5}">
                      <a16:colId xmlns:a16="http://schemas.microsoft.com/office/drawing/2014/main" val="1958883477"/>
                    </a:ext>
                  </a:extLst>
                </a:gridCol>
                <a:gridCol w="2496947">
                  <a:extLst>
                    <a:ext uri="{9D8B030D-6E8A-4147-A177-3AD203B41FA5}">
                      <a16:colId xmlns:a16="http://schemas.microsoft.com/office/drawing/2014/main" val="284244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9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26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6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0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OneVsRest</a:t>
                      </a:r>
                      <a:r>
                        <a:rPr lang="en-US" dirty="0"/>
                        <a:t> (LR)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76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OneVsRest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LinearSVC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0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MultiLayerPerceptron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TF Sequential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0503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C1C5B399-776D-D00C-3BF9-F59A0600F1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309445"/>
                  </p:ext>
                </p:extLst>
              </p:nvPr>
            </p:nvGraphicFramePr>
            <p:xfrm>
              <a:off x="204868" y="2601685"/>
              <a:ext cx="6119731" cy="33375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C1C5B399-776D-D00C-3BF9-F59A0600F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868" y="2601685"/>
                <a:ext cx="6119731" cy="3337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20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Janani Manjangarani Senthil Kumar</a:t>
            </a:r>
          </a:p>
          <a:p>
            <a:r>
              <a:rPr lang="en-US" dirty="0"/>
              <a:t>jananis1@umbc.edu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b="1"/>
              <a:t>Introduction</a:t>
            </a:r>
          </a:p>
        </p:txBody>
      </p:sp>
      <p:pic>
        <p:nvPicPr>
          <p:cNvPr id="6" name="Picture Placeholder 5" descr="A room with treadmills and machines&#10;&#10;Description automatically generated">
            <a:extLst>
              <a:ext uri="{FF2B5EF4-FFF2-40B4-BE49-F238E27FC236}">
                <a16:creationId xmlns:a16="http://schemas.microsoft.com/office/drawing/2014/main" id="{611178C7-C140-65EA-EE24-7BC8FB9782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14" r="27214"/>
          <a:stretch/>
        </p:blipFill>
        <p:spPr>
          <a:xfrm>
            <a:off x="7500938" y="-22150"/>
            <a:ext cx="4714875" cy="6880075"/>
          </a:xfr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E2C6F6-2BA9-3DCD-64DA-0D8857501C4E}"/>
              </a:ext>
            </a:extLst>
          </p:cNvPr>
          <p:cNvSpPr txBox="1">
            <a:spLocks/>
          </p:cNvSpPr>
          <p:nvPr/>
        </p:nvSpPr>
        <p:spPr>
          <a:xfrm>
            <a:off x="838201" y="1776548"/>
            <a:ext cx="5066250" cy="290068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Respiratory and heart rate monitoring dataset from aeration study</a:t>
            </a:r>
          </a:p>
        </p:txBody>
      </p:sp>
      <p:sp>
        <p:nvSpPr>
          <p:cNvPr id="8" name="Subtitle 14">
            <a:extLst>
              <a:ext uri="{FF2B5EF4-FFF2-40B4-BE49-F238E27FC236}">
                <a16:creationId xmlns:a16="http://schemas.microsoft.com/office/drawing/2014/main" id="{ED9A4234-D904-0413-AF93-6FAF72E5CADE}"/>
              </a:ext>
            </a:extLst>
          </p:cNvPr>
          <p:cNvSpPr txBox="1">
            <a:spLocks/>
          </p:cNvSpPr>
          <p:nvPr/>
        </p:nvSpPr>
        <p:spPr>
          <a:xfrm>
            <a:off x="1039956" y="5081452"/>
            <a:ext cx="5066250" cy="6908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b="1" dirty="0"/>
              <a:t>Dataset</a:t>
            </a:r>
          </a:p>
        </p:txBody>
      </p:sp>
      <p:pic>
        <p:nvPicPr>
          <p:cNvPr id="3076" name="Picture 4" descr="human heart">
            <a:extLst>
              <a:ext uri="{FF2B5EF4-FFF2-40B4-BE49-F238E27FC236}">
                <a16:creationId xmlns:a16="http://schemas.microsoft.com/office/drawing/2014/main" id="{CF1CAB88-85B9-F5E7-8684-B8C1FBCB2AD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r="649"/>
          <a:stretch/>
        </p:blipFill>
        <p:spPr bwMode="auto">
          <a:xfrm>
            <a:off x="20" y="10"/>
            <a:ext cx="4287818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en-US" b="1" dirty="0"/>
              <a:t>Subject[id]_FEM</a:t>
            </a:r>
            <a:endParaRPr lang="en-US" dirty="0"/>
          </a:p>
          <a:p>
            <a:pPr lvl="4"/>
            <a:r>
              <a:rPr lang="en-US" b="1" dirty="0">
                <a:highlight>
                  <a:srgbClr val="FFFFFF"/>
                </a:highlight>
              </a:rPr>
              <a:t>Subject[id]_PEEP</a:t>
            </a:r>
          </a:p>
          <a:p>
            <a:pPr lvl="4"/>
            <a:r>
              <a:rPr lang="en-US" b="1" i="0" dirty="0">
                <a:effectLst/>
                <a:highlight>
                  <a:srgbClr val="FFFFFF"/>
                </a:highlight>
              </a:rPr>
              <a:t>Subject[Id]_PEEP_BH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Description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data.csv: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HR,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VO2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VCO2, 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VE</a:t>
            </a:r>
          </a:p>
          <a:p>
            <a:pPr lvl="1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RR</a:t>
            </a:r>
          </a:p>
          <a:p>
            <a:pPr lvl="1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Speed</a:t>
            </a:r>
          </a:p>
          <a:p>
            <a:pPr lvl="1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Time</a:t>
            </a:r>
          </a:p>
          <a:p>
            <a:pPr lvl="1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ID</a:t>
            </a:r>
          </a:p>
          <a:p>
            <a:pPr lvl="1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ID_TEST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64FCA0-0EC5-71B8-A4CF-FED8D4057C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Data Preparation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8643257" cy="4137189"/>
          </a:xfrm>
        </p:spPr>
        <p:txBody>
          <a:bodyPr/>
          <a:lstStyle/>
          <a:p>
            <a:r>
              <a:rPr lang="en-US" dirty="0"/>
              <a:t>Removing NULLS (imputations)</a:t>
            </a:r>
          </a:p>
          <a:p>
            <a:r>
              <a:rPr lang="en-US" dirty="0"/>
              <a:t>Type casting</a:t>
            </a:r>
          </a:p>
          <a:p>
            <a:r>
              <a:rPr lang="en-US" dirty="0"/>
              <a:t>Label Encoding</a:t>
            </a:r>
          </a:p>
          <a:p>
            <a:r>
              <a:rPr lang="en-US" dirty="0" err="1"/>
              <a:t>Analysing</a:t>
            </a:r>
            <a:r>
              <a:rPr lang="en-US" dirty="0"/>
              <a:t> Correlation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142" y="87085"/>
            <a:ext cx="9144000" cy="957943"/>
          </a:xfrm>
          <a:noFill/>
        </p:spPr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086" y="1244398"/>
            <a:ext cx="9144000" cy="683219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Added features agreed by medical </a:t>
            </a:r>
            <a:r>
              <a:rPr lang="en-US" dirty="0" err="1"/>
              <a:t>practitional</a:t>
            </a:r>
            <a:r>
              <a:rPr lang="en-US" dirty="0"/>
              <a:t> practitioners to understand the data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B927-7583-EFDD-D09F-C48CC79D1619}"/>
              </a:ext>
            </a:extLst>
          </p:cNvPr>
          <p:cNvSpPr txBox="1">
            <a:spLocks/>
          </p:cNvSpPr>
          <p:nvPr/>
        </p:nvSpPr>
        <p:spPr>
          <a:xfrm>
            <a:off x="674913" y="2861789"/>
            <a:ext cx="5212079" cy="413718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Test_measure.csv: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Heart rate,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oxygen consumption,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carbon dioxide generation, 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pulmonary ventilation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Respiratory Rate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Speed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Time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ID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ID_TEST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33372C-148A-7CB3-DE54-AC488CEAC3C9}"/>
              </a:ext>
            </a:extLst>
          </p:cNvPr>
          <p:cNvSpPr txBox="1">
            <a:spLocks/>
          </p:cNvSpPr>
          <p:nvPr/>
        </p:nvSpPr>
        <p:spPr>
          <a:xfrm>
            <a:off x="6429102" y="2949411"/>
            <a:ext cx="5212079" cy="413718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Test_measure.csv (new -features)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Cardiovascular efficiency (speed / </a:t>
            </a:r>
            <a:r>
              <a:rPr 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hr</a:t>
            </a:r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)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Respiratory Exchange Ratio (VO2 / VCO2)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HR_Zone</a:t>
            </a:r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(Low, Moderate, High)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VO2 Above Threshold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Speed 5 min average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HR_10 min prior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Normalized Heart Rate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60789" y="1685194"/>
            <a:ext cx="4770568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C72E0F"/>
              </a:solidFill>
              <a:highlight>
                <a:srgbClr val="FAFAFA"/>
              </a:highlight>
              <a:latin typeface="Menlo"/>
            </a:endParaRP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AFAFA"/>
              </a:highlight>
              <a:latin typeface="Menlo"/>
            </a:endParaRP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F44DEC-7FB2-54A0-0C29-040918120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57" y="0"/>
            <a:ext cx="85017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7227" y="1872752"/>
            <a:ext cx="5538516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Based on the 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squared </a:t>
            </a:r>
            <a:r>
              <a:rPr lang="en-US" b="0" dirty="0" err="1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euclidean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 distance,</a:t>
            </a:r>
            <a:endParaRPr lang="en-US" dirty="0">
              <a:solidFill>
                <a:srgbClr val="C72E0F"/>
              </a:solidFill>
              <a:highlight>
                <a:srgbClr val="FAFAFA"/>
              </a:highlight>
              <a:latin typeface="Menlo"/>
            </a:endParaRPr>
          </a:p>
          <a:p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Using </a:t>
            </a:r>
            <a:r>
              <a:rPr lang="en-US" b="0" dirty="0" err="1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kmeans</a:t>
            </a:r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 clustering 2 clusters were found to justify the data better.</a:t>
            </a:r>
            <a:endParaRPr lang="en-US" dirty="0">
              <a:solidFill>
                <a:srgbClr val="C72E0F"/>
              </a:solidFill>
              <a:highlight>
                <a:srgbClr val="FAFAFA"/>
              </a:highlight>
              <a:latin typeface="Menlo"/>
            </a:endParaRPr>
          </a:p>
          <a:p>
            <a:r>
              <a:rPr lang="en-US" b="0" dirty="0">
                <a:solidFill>
                  <a:srgbClr val="C72E0F"/>
                </a:solidFill>
                <a:effectLst/>
                <a:highlight>
                  <a:srgbClr val="FAFAFA"/>
                </a:highlight>
                <a:latin typeface="Menlo"/>
              </a:rPr>
              <a:t>- Accuracy score on unseen data </a:t>
            </a:r>
            <a:r>
              <a:rPr 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Menlo"/>
              </a:rPr>
              <a:t>0.7253019551396893.</a:t>
            </a:r>
            <a:endParaRPr lang="en-US" b="0" dirty="0">
              <a:solidFill>
                <a:srgbClr val="C72E0F"/>
              </a:solidFill>
              <a:effectLst/>
              <a:highlight>
                <a:srgbClr val="FAFAFA"/>
              </a:highlight>
              <a:latin typeface="Menlo"/>
            </a:endParaRP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141137469"/>
              </p:ext>
            </p:extLst>
          </p:nvPr>
        </p:nvGraphicFramePr>
        <p:xfrm>
          <a:off x="7370761" y="2003382"/>
          <a:ext cx="4255748" cy="30629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278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12787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Number of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E48F4B-2D2E-E30D-C915-F41FA24F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86" y="4522246"/>
            <a:ext cx="2456885" cy="2073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5DE8E-F9E5-943C-01AC-EFEA375C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91" y="3534859"/>
            <a:ext cx="6220693" cy="362001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0924318-FEB4-247F-051B-0BA467575B2A}"/>
              </a:ext>
            </a:extLst>
          </p:cNvPr>
          <p:cNvSpPr/>
          <p:nvPr/>
        </p:nvSpPr>
        <p:spPr>
          <a:xfrm rot="5400000">
            <a:off x="2375807" y="4273462"/>
            <a:ext cx="1534883" cy="155665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919CA-675B-758C-025E-270163C02CD6}"/>
              </a:ext>
            </a:extLst>
          </p:cNvPr>
          <p:cNvSpPr txBox="1"/>
          <p:nvPr/>
        </p:nvSpPr>
        <p:spPr>
          <a:xfrm>
            <a:off x="402771" y="5066337"/>
            <a:ext cx="164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Re- Sampling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{32BD5530-D99D-4C9E-96E0-4612C84D6576}tf55661986_win32</Template>
  <TotalTime>1213</TotalTime>
  <Words>507</Words>
  <Application>Microsoft Office PowerPoint</Application>
  <PresentationFormat>Widescreen</PresentationFormat>
  <Paragraphs>164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Aptos</vt:lpstr>
      <vt:lpstr>Arial</vt:lpstr>
      <vt:lpstr>Calibri</vt:lpstr>
      <vt:lpstr>Calibri Light</vt:lpstr>
      <vt:lpstr>Menlo</vt:lpstr>
      <vt:lpstr>Times New Roman</vt:lpstr>
      <vt:lpstr>Wingdings</vt:lpstr>
      <vt:lpstr>Custom</vt:lpstr>
      <vt:lpstr>Respiratory Health Analysis</vt:lpstr>
      <vt:lpstr>AGENDA</vt:lpstr>
      <vt:lpstr>Introduction</vt:lpstr>
      <vt:lpstr>Dataset</vt:lpstr>
      <vt:lpstr>Description of data</vt:lpstr>
      <vt:lpstr>Data Preparation</vt:lpstr>
      <vt:lpstr>Additional Features</vt:lpstr>
      <vt:lpstr>Correlation</vt:lpstr>
      <vt:lpstr>Clustering</vt:lpstr>
      <vt:lpstr>Performance of binary classifiers on this data</vt:lpstr>
      <vt:lpstr>Working on original data, without additional data</vt:lpstr>
      <vt:lpstr>Features vs Clusters</vt:lpstr>
      <vt:lpstr>Analysing Performance of Binary Classifiers</vt:lpstr>
      <vt:lpstr>Transforming Data and creating target based on ideal scenarios</vt:lpstr>
      <vt:lpstr>Target Class Distribution Before vs After Resampling</vt:lpstr>
      <vt:lpstr>PowerPoint Presentation</vt:lpstr>
      <vt:lpstr>PowerPoint Presentation</vt:lpstr>
      <vt:lpstr>Female vs male Samples Before vs After Resampling</vt:lpstr>
      <vt:lpstr>Correlation After Resampling</vt:lpstr>
      <vt:lpstr>Performance Analysis of Multi- Class Classifiers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Respiratory Health Analysis</dc:title>
  <dc:creator>Janani Manjangarani Senthil Kumar</dc:creator>
  <cp:lastModifiedBy>Janani Manjangarani Senthil Kumar</cp:lastModifiedBy>
  <cp:revision>1</cp:revision>
  <dcterms:created xsi:type="dcterms:W3CDTF">2024-05-06T02:07:20Z</dcterms:created>
  <dcterms:modified xsi:type="dcterms:W3CDTF">2024-05-06T22:20:45Z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